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00" r:id="rId4"/>
    <p:sldId id="1201" r:id="rId5"/>
    <p:sldId id="1202" r:id="rId6"/>
    <p:sldId id="1141" r:id="rId7"/>
    <p:sldId id="1203" r:id="rId8"/>
    <p:sldId id="1204" r:id="rId9"/>
    <p:sldId id="1205" r:id="rId1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4981D-DCD5-405D-815C-AAADBB8E92F4}" v="1717" dt="2021-05-29T15:26:12.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30,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1508105"/>
          </a:xfrm>
          <a:prstGeom prst="rect">
            <a:avLst/>
          </a:prstGeom>
          <a:noFill/>
        </p:spPr>
        <p:txBody>
          <a:bodyPr wrap="square" rtlCol="0">
            <a:spAutoFit/>
          </a:bodyPr>
          <a:lstStyle/>
          <a:p>
            <a:pPr algn="ctr"/>
            <a:r>
              <a:rPr lang="en-US" sz="3200" dirty="0"/>
              <a:t> A Glowing Report for a Faithful Church</a:t>
            </a:r>
          </a:p>
          <a:p>
            <a:pPr algn="ctr"/>
            <a:r>
              <a:rPr lang="en-US" sz="2800" i="1" dirty="0"/>
              <a:t>1 Thessalonians 3:6-9</a:t>
            </a:r>
          </a:p>
        </p:txBody>
      </p:sp>
    </p:spTree>
    <p:extLst>
      <p:ext uri="{BB962C8B-B14F-4D97-AF65-F5344CB8AC3E}">
        <p14:creationId xmlns:p14="http://schemas.microsoft.com/office/powerpoint/2010/main" val="32759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2:17-3:5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43422"/>
          </a:xfrm>
          <a:prstGeom prst="rect">
            <a:avLst/>
          </a:prstGeom>
          <a:noFill/>
        </p:spPr>
        <p:txBody>
          <a:bodyPr wrap="square" rtlCol="0">
            <a:spAutoFit/>
          </a:bodyPr>
          <a:lstStyle/>
          <a:p>
            <a:pPr marL="0" marR="0" algn="just">
              <a:lnSpc>
                <a:spcPct val="97000"/>
              </a:lnSpc>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17 But we, brethren, having been taken away from you for a short while — in person, not in spirit — were all the more eager with great desire to see your face. 18 For we wanted to come to you — I, Paul, more than once — and yet Satan hindered us. 19 For who is our hope or joy or crown of exultation? Is it not even you, in the presence of our Lord Jesus at His coming? 20 For you are our glory and joy. 3:1 Therefore when we could endure it no longer, we thought it best to be left behind at Athens alone, 2 and we sent Timothy, our brother and God's fellow worker in the gospel of Christ, to strengthen and encourage you as to your faith, 3 so that no one would be disturbed by these afflictions; for you yourselves know that we have been destined for this. 4 For indeed when we were with you, we kept telling you in advance that we were going to suffer affliction; and so it came to pass, as you know. 5 For this reason, when I could endure it no longer, I also sent to find out about your faith, for fear that the tempter might have tempted you, and our labor would be in vain.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17877"/>
          </a:xfrm>
          <a:prstGeom prst="rect">
            <a:avLst/>
          </a:prstGeom>
          <a:noFill/>
        </p:spPr>
        <p:txBody>
          <a:bodyPr wrap="square" rtlCol="0">
            <a:spAutoFit/>
          </a:bodyPr>
          <a:lstStyle/>
          <a:p>
            <a:pPr marL="0" marR="0" algn="just">
              <a:lnSpc>
                <a:spcPct val="97000"/>
              </a:lnSpc>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6 But now that Timothy has come to us from you, and has brought us good news of your faith and love, and that you always think kindly of us, longing to see us just as we also long to see you, 7 for this reason, brethren, in all our distress and affliction we were comforted about you through your faith; 8 for now we really live, if you stand firm in the Lord. 9 For what thanks can we render to God for you in return for all the joy with which we rejoice before our God on your account…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4188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onstantia" panose="02030602050306030303" pitchFamily="18" charset="0"/>
                <a:ea typeface="Calibri" panose="020F0502020204030204" pitchFamily="34" charset="0"/>
                <a:cs typeface="Calibri" panose="020F0502020204030204" pitchFamily="34" charset="0"/>
              </a:rPr>
              <a:t>…preach the word; be ready in season and out of season; reprove, rebuke, exhort, with great patience and instruction. </a:t>
            </a:r>
            <a:endParaRPr lang="en-US" sz="36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6287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Pastoral heart of the apostle john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onstantia" panose="02030602050306030303" pitchFamily="18" charset="0"/>
                <a:ea typeface="Calibri" panose="020F0502020204030204" pitchFamily="34" charset="0"/>
                <a:cs typeface="Calibri" panose="020F0502020204030204" pitchFamily="34" charset="0"/>
              </a:rPr>
              <a:t>2 John 4</a:t>
            </a:r>
          </a:p>
          <a:p>
            <a:pPr marL="0" marR="0" algn="just">
              <a:spcBef>
                <a:spcPts val="0"/>
              </a:spcBef>
              <a:spcAft>
                <a:spcPts val="0"/>
              </a:spcAft>
            </a:pPr>
            <a:r>
              <a:rPr lang="en-US" sz="3200" i="1" dirty="0">
                <a:effectLst/>
                <a:latin typeface="Constantia" panose="02030602050306030303" pitchFamily="18" charset="0"/>
                <a:ea typeface="Calibri" panose="020F0502020204030204" pitchFamily="34" charset="0"/>
                <a:cs typeface="Calibri" panose="020F0502020204030204" pitchFamily="34" charset="0"/>
              </a:rPr>
              <a:t>I was very glad to find some of your children walking in truth, just as we have received commandment to do from the Father. </a:t>
            </a:r>
            <a:endParaRPr lang="en-US" sz="3200" dirty="0">
              <a:effectLst/>
              <a:latin typeface="Constantia" panose="02030602050306030303" pitchFamily="18"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3200" dirty="0">
                <a:effectLst/>
                <a:latin typeface="Constantia" panose="02030602050306030303" pitchFamily="18"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3200" i="1" dirty="0">
                <a:effectLst/>
                <a:latin typeface="Constantia" panose="02030602050306030303" pitchFamily="18" charset="0"/>
                <a:ea typeface="Calibri" panose="020F0502020204030204" pitchFamily="34" charset="0"/>
                <a:cs typeface="Calibri" panose="020F0502020204030204" pitchFamily="34" charset="0"/>
              </a:rPr>
              <a:t>3 John 4</a:t>
            </a:r>
          </a:p>
          <a:p>
            <a:pPr marL="0" marR="0" algn="just">
              <a:spcBef>
                <a:spcPts val="0"/>
              </a:spcBef>
              <a:spcAft>
                <a:spcPts val="0"/>
              </a:spcAft>
            </a:pPr>
            <a:r>
              <a:rPr lang="en-US" sz="3200" i="1" dirty="0">
                <a:effectLst/>
                <a:latin typeface="Constantia" panose="02030602050306030303" pitchFamily="18" charset="0"/>
                <a:ea typeface="Calibri" panose="020F0502020204030204" pitchFamily="34" charset="0"/>
                <a:cs typeface="Calibri" panose="020F0502020204030204" pitchFamily="34" charset="0"/>
              </a:rPr>
              <a:t>I have </a:t>
            </a:r>
            <a:r>
              <a:rPr lang="en-US" sz="3200" i="1" u="sng" dirty="0">
                <a:effectLst/>
                <a:latin typeface="Constantia" panose="02030602050306030303" pitchFamily="18" charset="0"/>
                <a:ea typeface="Calibri" panose="020F0502020204030204" pitchFamily="34" charset="0"/>
                <a:cs typeface="Calibri" panose="020F0502020204030204" pitchFamily="34" charset="0"/>
              </a:rPr>
              <a:t>no</a:t>
            </a:r>
            <a:r>
              <a:rPr lang="en-US" sz="3200" i="1" dirty="0">
                <a:effectLst/>
                <a:latin typeface="Constantia" panose="02030602050306030303" pitchFamily="18" charset="0"/>
                <a:ea typeface="Calibri" panose="020F0502020204030204" pitchFamily="34" charset="0"/>
                <a:cs typeface="Calibri" panose="020F0502020204030204" pitchFamily="34" charset="0"/>
              </a:rPr>
              <a:t> </a:t>
            </a:r>
            <a:r>
              <a:rPr lang="en-US" sz="3200" i="1" u="sng" dirty="0">
                <a:effectLst/>
                <a:latin typeface="Constantia" panose="02030602050306030303" pitchFamily="18" charset="0"/>
                <a:ea typeface="Calibri" panose="020F0502020204030204" pitchFamily="34" charset="0"/>
                <a:cs typeface="Calibri" panose="020F0502020204030204" pitchFamily="34" charset="0"/>
              </a:rPr>
              <a:t>greater</a:t>
            </a:r>
            <a:r>
              <a:rPr lang="en-US" sz="3200" i="1" dirty="0">
                <a:effectLst/>
                <a:latin typeface="Constantia" panose="02030602050306030303" pitchFamily="18" charset="0"/>
                <a:ea typeface="Calibri" panose="020F0502020204030204" pitchFamily="34" charset="0"/>
                <a:cs typeface="Calibri" panose="020F0502020204030204" pitchFamily="34" charset="0"/>
              </a:rPr>
              <a:t> </a:t>
            </a:r>
            <a:r>
              <a:rPr lang="en-US" sz="3200" i="1" u="sng" dirty="0">
                <a:effectLst/>
                <a:latin typeface="Constantia" panose="02030602050306030303" pitchFamily="18" charset="0"/>
                <a:ea typeface="Calibri" panose="020F0502020204030204" pitchFamily="34" charset="0"/>
                <a:cs typeface="Calibri" panose="020F0502020204030204" pitchFamily="34" charset="0"/>
              </a:rPr>
              <a:t>joy</a:t>
            </a:r>
            <a:r>
              <a:rPr lang="en-US" sz="3200" i="1" dirty="0">
                <a:effectLst/>
                <a:latin typeface="Constantia" panose="02030602050306030303" pitchFamily="18" charset="0"/>
                <a:ea typeface="Calibri" panose="020F0502020204030204" pitchFamily="34" charset="0"/>
                <a:cs typeface="Calibri" panose="020F0502020204030204" pitchFamily="34" charset="0"/>
              </a:rPr>
              <a:t> than this, to hear of my children walking in the truth. </a:t>
            </a:r>
            <a:endParaRPr lang="en-US" sz="32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796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92D050"/>
              </a:buClr>
              <a:buAutoNum type="romanUcPeriod"/>
            </a:pPr>
            <a:r>
              <a:rPr lang="en-US" sz="3200" b="1" cap="none" dirty="0">
                <a:solidFill>
                  <a:srgbClr val="92D050"/>
                </a:solidFill>
              </a:rPr>
              <a:t>Timothy’s Report (3:6)</a:t>
            </a:r>
          </a:p>
          <a:p>
            <a:pPr marL="571500" indent="-571500" algn="just">
              <a:buAutoNum type="romanUcPeriod"/>
            </a:pPr>
            <a:endParaRPr lang="en-US" sz="3200" b="1" dirty="0">
              <a:solidFill>
                <a:srgbClr val="92D050"/>
              </a:solidFill>
            </a:endParaRP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852776"/>
            <a:ext cx="11590636" cy="1200329"/>
          </a:xfrm>
          <a:prstGeom prst="rect">
            <a:avLst/>
          </a:prstGeom>
          <a:noFill/>
        </p:spPr>
        <p:txBody>
          <a:bodyPr wrap="square" rtlCol="0">
            <a:spAutoFit/>
          </a:bodyPr>
          <a:lstStyle/>
          <a:p>
            <a:pPr algn="just"/>
            <a:r>
              <a:rPr lang="en-US" sz="2400" i="1" dirty="0"/>
              <a:t>But now that Timothy has come to us from you, and has brought us good news of your faith and love, and that you always think kindly of us, longing to see us just as we also long to see you…</a:t>
            </a:r>
            <a:endParaRPr lang="en-US" sz="24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292298"/>
            <a:ext cx="11590636" cy="2246769"/>
          </a:xfrm>
          <a:prstGeom prst="rect">
            <a:avLst/>
          </a:prstGeom>
          <a:noFill/>
        </p:spPr>
        <p:txBody>
          <a:bodyPr wrap="square" rtlCol="0">
            <a:spAutoFit/>
          </a:bodyPr>
          <a:lstStyle/>
          <a:p>
            <a:pPr marL="514350" indent="-514350">
              <a:buAutoNum type="alphaUcPeriod"/>
            </a:pPr>
            <a:r>
              <a:rPr lang="en-US" sz="2800" dirty="0"/>
              <a:t>The coming of this good news </a:t>
            </a:r>
          </a:p>
          <a:p>
            <a:pPr marL="514350" indent="-514350">
              <a:buAutoNum type="alphaUcPeriod"/>
            </a:pPr>
            <a:r>
              <a:rPr lang="en-US" sz="2800" dirty="0"/>
              <a:t>The content of this good news</a:t>
            </a:r>
          </a:p>
          <a:p>
            <a:pPr marL="971550" lvl="1" indent="-514350">
              <a:buFont typeface="+mj-lt"/>
              <a:buAutoNum type="arabicPeriod"/>
            </a:pPr>
            <a:r>
              <a:rPr lang="en-US" sz="2800" dirty="0"/>
              <a:t>The </a:t>
            </a:r>
            <a:r>
              <a:rPr lang="en-US" sz="2800" u="sng" dirty="0"/>
              <a:t>faith</a:t>
            </a:r>
            <a:r>
              <a:rPr lang="en-US" sz="2800" dirty="0"/>
              <a:t> of the Thessalonians (see 1 Thess. 1:9-10)</a:t>
            </a:r>
          </a:p>
          <a:p>
            <a:pPr marL="971550" lvl="1" indent="-514350">
              <a:buFont typeface="+mj-lt"/>
              <a:buAutoNum type="arabicPeriod"/>
            </a:pPr>
            <a:r>
              <a:rPr lang="en-US" sz="2800" dirty="0"/>
              <a:t>The </a:t>
            </a:r>
            <a:r>
              <a:rPr lang="en-US" sz="2800" u="sng" dirty="0"/>
              <a:t>love</a:t>
            </a:r>
            <a:r>
              <a:rPr lang="en-US" sz="2800" dirty="0"/>
              <a:t> of the Thessalonians (see 1 Thess. 4:9-10)</a:t>
            </a:r>
          </a:p>
          <a:p>
            <a:pPr marL="971550" lvl="1" indent="-514350">
              <a:buFont typeface="+mj-lt"/>
              <a:buAutoNum type="arabicPeriod"/>
            </a:pPr>
            <a:r>
              <a:rPr lang="en-US" sz="2800" dirty="0"/>
              <a:t>The </a:t>
            </a:r>
            <a:r>
              <a:rPr lang="en-US" sz="2800" u="sng" dirty="0"/>
              <a:t>affection</a:t>
            </a:r>
            <a:r>
              <a:rPr lang="en-US" sz="2800" dirty="0"/>
              <a:t> of the Thessalonians</a:t>
            </a: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7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7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75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4:8-10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onstantia" panose="02030602050306030303" pitchFamily="18" charset="0"/>
                <a:ea typeface="Calibri" panose="020F0502020204030204" pitchFamily="34" charset="0"/>
                <a:cs typeface="Calibri" panose="020F0502020204030204" pitchFamily="34" charset="0"/>
              </a:rPr>
              <a:t>8 we are afflicted in every way, but not crushed; perplexed, but not despairing; 9 persecuted, but not forsaken; struck down, but not destroyed; 10 always carrying about in the body the dying of Jesus, so that the life of Jesus also may be manifested in our body. </a:t>
            </a:r>
            <a:endParaRPr lang="en-US" sz="36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4736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92D050"/>
              </a:buClr>
              <a:buFont typeface="+mj-lt"/>
              <a:buAutoNum type="romanUcPeriod" startAt="2"/>
            </a:pPr>
            <a:r>
              <a:rPr lang="en-US" sz="3200" b="1" cap="none" dirty="0">
                <a:solidFill>
                  <a:srgbClr val="92D050"/>
                </a:solidFill>
              </a:rPr>
              <a:t>Paul’s response (3:7-9)</a:t>
            </a:r>
          </a:p>
          <a:p>
            <a:pPr marL="571500" indent="-571500" algn="just">
              <a:buAutoNum type="romanUcPeriod" startAt="2"/>
            </a:pPr>
            <a:endParaRPr lang="en-US" sz="3200" b="1" dirty="0">
              <a:solidFill>
                <a:srgbClr val="92D050"/>
              </a:solidFill>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1005757"/>
            <a:ext cx="11590636" cy="4647426"/>
          </a:xfrm>
          <a:prstGeom prst="rect">
            <a:avLst/>
          </a:prstGeom>
          <a:noFill/>
        </p:spPr>
        <p:txBody>
          <a:bodyPr wrap="square" rtlCol="0">
            <a:spAutoFit/>
          </a:bodyPr>
          <a:lstStyle/>
          <a:p>
            <a:pPr marL="514350" indent="-514350">
              <a:buAutoNum type="alphaUcPeriod"/>
            </a:pPr>
            <a:r>
              <a:rPr lang="en-US" sz="2800" dirty="0"/>
              <a:t>Paul’s comfort (3:7)</a:t>
            </a:r>
          </a:p>
          <a:p>
            <a:pPr algn="just"/>
            <a:r>
              <a:rPr lang="en-US" sz="2000" i="1" dirty="0"/>
              <a:t>for this reason, brethren, in all our distress and affliction we were </a:t>
            </a:r>
            <a:r>
              <a:rPr lang="en-US" sz="2000" i="1" u="sng" dirty="0"/>
              <a:t>comforted</a:t>
            </a:r>
            <a:r>
              <a:rPr lang="en-US" sz="2000" i="1" dirty="0"/>
              <a:t> about you through your faith</a:t>
            </a:r>
            <a:endParaRPr lang="en-US" sz="2000" dirty="0"/>
          </a:p>
          <a:p>
            <a:endParaRPr lang="en-US" sz="2800" dirty="0"/>
          </a:p>
          <a:p>
            <a:pPr marL="514350" indent="-514350">
              <a:buFont typeface="+mj-lt"/>
              <a:buAutoNum type="alphaUcPeriod" startAt="2"/>
            </a:pPr>
            <a:r>
              <a:rPr lang="en-US" sz="2800" dirty="0"/>
              <a:t>Paul’s life (3:8)</a:t>
            </a:r>
          </a:p>
          <a:p>
            <a:r>
              <a:rPr lang="en-US" sz="2000" i="1" dirty="0"/>
              <a:t>for now we really </a:t>
            </a:r>
            <a:r>
              <a:rPr lang="en-US" sz="2000" i="1" u="sng" dirty="0"/>
              <a:t>live</a:t>
            </a:r>
            <a:r>
              <a:rPr lang="en-US" sz="2000" i="1" dirty="0"/>
              <a:t>, if you stand firm in the Lord.</a:t>
            </a:r>
            <a:endParaRPr lang="en-US" sz="2000" dirty="0"/>
          </a:p>
          <a:p>
            <a:endParaRPr lang="en-US" sz="2800" dirty="0"/>
          </a:p>
          <a:p>
            <a:pPr marL="514350" indent="-514350">
              <a:buFont typeface="+mj-lt"/>
              <a:buAutoNum type="alphaUcPeriod" startAt="3"/>
            </a:pPr>
            <a:r>
              <a:rPr lang="en-US" sz="2800" dirty="0"/>
              <a:t>Paul’s rejoicing (3:9)</a:t>
            </a:r>
          </a:p>
          <a:p>
            <a:pPr algn="just"/>
            <a:r>
              <a:rPr lang="en-US" sz="2000" i="1" dirty="0"/>
              <a:t>For what thanks can we render to God for you in return for all the joy with which we </a:t>
            </a:r>
            <a:r>
              <a:rPr lang="en-US" sz="2000" i="1" u="sng" dirty="0"/>
              <a:t>rejoice</a:t>
            </a:r>
            <a:r>
              <a:rPr lang="en-US" sz="2000" i="1" dirty="0"/>
              <a:t> before our God on your account…</a:t>
            </a:r>
            <a:endParaRPr lang="en-US" sz="2000" dirty="0"/>
          </a:p>
          <a:p>
            <a:endParaRPr lang="en-US" sz="2800" dirty="0"/>
          </a:p>
          <a:p>
            <a:endParaRPr lang="en-US" sz="2800" dirty="0"/>
          </a:p>
        </p:txBody>
      </p:sp>
    </p:spTree>
    <p:extLst>
      <p:ext uri="{BB962C8B-B14F-4D97-AF65-F5344CB8AC3E}">
        <p14:creationId xmlns:p14="http://schemas.microsoft.com/office/powerpoint/2010/main" val="18719517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750"/>
                                        <p:tgtEl>
                                          <p:spTgt spid="7">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75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750"/>
                                        <p:tgtEl>
                                          <p:spTgt spid="7">
                                            <p:txEl>
                                              <p:pRg st="6" end="6"/>
                                            </p:txEl>
                                          </p:spTgt>
                                        </p:tgtEl>
                                      </p:cBhvr>
                                    </p:animEffect>
                                  </p:childTnLst>
                                </p:cTn>
                              </p:par>
                            </p:childTnLst>
                          </p:cTn>
                        </p:par>
                        <p:par>
                          <p:cTn id="26" fill="hold">
                            <p:stCondLst>
                              <p:cond delay="1750"/>
                            </p:stCondLst>
                            <p:childTnLst>
                              <p:par>
                                <p:cTn id="27" presetID="10" presetClass="entr" presetSubtype="0" fill="hold" nodeType="after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17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30,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1508105"/>
          </a:xfrm>
          <a:prstGeom prst="rect">
            <a:avLst/>
          </a:prstGeom>
          <a:noFill/>
        </p:spPr>
        <p:txBody>
          <a:bodyPr wrap="square" rtlCol="0">
            <a:spAutoFit/>
          </a:bodyPr>
          <a:lstStyle/>
          <a:p>
            <a:pPr algn="ctr"/>
            <a:r>
              <a:rPr lang="en-US" sz="3200" dirty="0"/>
              <a:t> A Glowing Report for a Faithful Church</a:t>
            </a:r>
          </a:p>
          <a:p>
            <a:pPr algn="ctr"/>
            <a:r>
              <a:rPr lang="en-US" sz="2800" i="1" dirty="0"/>
              <a:t>1 Thessalonians 3:6-9</a:t>
            </a:r>
          </a:p>
        </p:txBody>
      </p:sp>
    </p:spTree>
    <p:extLst>
      <p:ext uri="{BB962C8B-B14F-4D97-AF65-F5344CB8AC3E}">
        <p14:creationId xmlns:p14="http://schemas.microsoft.com/office/powerpoint/2010/main" val="3861603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11551</TotalTime>
  <Words>716</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Candara</vt:lpstr>
      <vt:lpstr>Century Gothic</vt:lpstr>
      <vt:lpstr>Constantia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273</cp:revision>
  <cp:lastPrinted>2020-05-22T15:03:41Z</cp:lastPrinted>
  <dcterms:created xsi:type="dcterms:W3CDTF">2019-06-22T19:37:39Z</dcterms:created>
  <dcterms:modified xsi:type="dcterms:W3CDTF">2021-05-29T15:26:47Z</dcterms:modified>
</cp:coreProperties>
</file>